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307" r:id="rId3"/>
    <p:sldId id="308" r:id="rId4"/>
    <p:sldId id="274" r:id="rId5"/>
    <p:sldId id="309" r:id="rId6"/>
    <p:sldId id="311" r:id="rId7"/>
    <p:sldId id="322" r:id="rId8"/>
    <p:sldId id="321" r:id="rId9"/>
    <p:sldId id="291" r:id="rId10"/>
    <p:sldId id="273" r:id="rId11"/>
    <p:sldId id="292" r:id="rId12"/>
    <p:sldId id="301" r:id="rId13"/>
    <p:sldId id="305" r:id="rId14"/>
    <p:sldId id="294" r:id="rId15"/>
    <p:sldId id="303" r:id="rId16"/>
    <p:sldId id="320" r:id="rId17"/>
    <p:sldId id="306" r:id="rId18"/>
    <p:sldId id="296" r:id="rId19"/>
    <p:sldId id="302" r:id="rId20"/>
    <p:sldId id="319" r:id="rId21"/>
    <p:sldId id="316" r:id="rId22"/>
    <p:sldId id="318" r:id="rId23"/>
    <p:sldId id="317" r:id="rId24"/>
    <p:sldId id="304" r:id="rId25"/>
    <p:sldId id="285" r:id="rId2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0E5F5AD-57A4-4110-8C66-7FE0D5EBD416}">
          <p14:sldIdLst>
            <p14:sldId id="256"/>
            <p14:sldId id="307"/>
            <p14:sldId id="308"/>
            <p14:sldId id="274"/>
            <p14:sldId id="309"/>
            <p14:sldId id="311"/>
            <p14:sldId id="322"/>
            <p14:sldId id="321"/>
            <p14:sldId id="291"/>
            <p14:sldId id="273"/>
            <p14:sldId id="292"/>
            <p14:sldId id="301"/>
            <p14:sldId id="305"/>
            <p14:sldId id="294"/>
            <p14:sldId id="303"/>
            <p14:sldId id="320"/>
            <p14:sldId id="306"/>
            <p14:sldId id="296"/>
            <p14:sldId id="302"/>
            <p14:sldId id="319"/>
            <p14:sldId id="316"/>
            <p14:sldId id="318"/>
            <p14:sldId id="317"/>
            <p14:sldId id="304"/>
            <p14:sldId id="28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89" autoAdjust="0"/>
    <p:restoredTop sz="94641" autoAdjust="0"/>
  </p:normalViewPr>
  <p:slideViewPr>
    <p:cSldViewPr>
      <p:cViewPr varScale="1">
        <p:scale>
          <a:sx n="54" d="100"/>
          <a:sy n="54" d="100"/>
        </p:scale>
        <p:origin x="1109"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F4E12FC-3B33-4100-832C-F2E7EC6D973E}" type="datetimeFigureOut">
              <a:rPr lang="en-CA" smtClean="0"/>
              <a:t>2023-04-24</a:t>
            </a:fld>
            <a:endParaRPr lang="en-CA"/>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FF15536-61EA-4FDE-A709-D82B9587D6B7}" type="slidenum">
              <a:rPr lang="en-CA" smtClean="0"/>
              <a:t>‹#›</a:t>
            </a:fld>
            <a:endParaRPr lang="en-CA"/>
          </a:p>
        </p:txBody>
      </p:sp>
    </p:spTree>
    <p:extLst>
      <p:ext uri="{BB962C8B-B14F-4D97-AF65-F5344CB8AC3E}">
        <p14:creationId xmlns:p14="http://schemas.microsoft.com/office/powerpoint/2010/main" val="29939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F15536-61EA-4FDE-A709-D82B9587D6B7}" type="slidenum">
              <a:rPr lang="en-CA" smtClean="0"/>
              <a:t>19</a:t>
            </a:fld>
            <a:endParaRPr lang="en-CA"/>
          </a:p>
        </p:txBody>
      </p:sp>
    </p:spTree>
    <p:extLst>
      <p:ext uri="{BB962C8B-B14F-4D97-AF65-F5344CB8AC3E}">
        <p14:creationId xmlns:p14="http://schemas.microsoft.com/office/powerpoint/2010/main" val="108797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FF15536-61EA-4FDE-A709-D82B9587D6B7}" type="slidenum">
              <a:rPr lang="en-CA" smtClean="0"/>
              <a:t>20</a:t>
            </a:fld>
            <a:endParaRPr lang="en-CA"/>
          </a:p>
        </p:txBody>
      </p:sp>
    </p:spTree>
    <p:extLst>
      <p:ext uri="{BB962C8B-B14F-4D97-AF65-F5344CB8AC3E}">
        <p14:creationId xmlns:p14="http://schemas.microsoft.com/office/powerpoint/2010/main" val="127523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1" i="0">
                <a:solidFill>
                  <a:srgbClr val="F7F7F7"/>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7F7F7"/>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7F7F7"/>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016000" y="2709891"/>
            <a:ext cx="16256000" cy="1701800"/>
          </a:xfrm>
          <a:prstGeom prst="rect">
            <a:avLst/>
          </a:prstGeom>
        </p:spPr>
        <p:txBody>
          <a:bodyPr wrap="square" lIns="0" tIns="0" rIns="0" bIns="0">
            <a:spAutoFit/>
          </a:bodyPr>
          <a:lstStyle>
            <a:lvl1pPr>
              <a:defRPr sz="5500" b="1" i="0">
                <a:solidFill>
                  <a:srgbClr val="F7F7F7"/>
                </a:solidFill>
                <a:latin typeface="Verdana"/>
                <a:cs typeface="Verdana"/>
              </a:defRPr>
            </a:lvl1pPr>
          </a:lstStyle>
          <a:p>
            <a:endParaRPr/>
          </a:p>
        </p:txBody>
      </p:sp>
      <p:sp>
        <p:nvSpPr>
          <p:cNvPr id="3" name="Holder 3"/>
          <p:cNvSpPr>
            <a:spLocks noGrp="1"/>
          </p:cNvSpPr>
          <p:nvPr>
            <p:ph type="body" idx="1"/>
          </p:nvPr>
        </p:nvSpPr>
        <p:spPr>
          <a:xfrm>
            <a:off x="1028700" y="4079680"/>
            <a:ext cx="16207105" cy="516953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xml"/><Relationship Id="rId7" Type="http://schemas.openxmlformats.org/officeDocument/2006/relationships/image" Target="../media/image4.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document/9994112" TargetMode="External"/><Relationship Id="rId2" Type="http://schemas.openxmlformats.org/officeDocument/2006/relationships/hyperlink" Target="https://aisel.aisnet.org/cgi/viewcontent.cgi?article=1011&amp;context=iceb2018" TargetMode="External"/><Relationship Id="rId1" Type="http://schemas.openxmlformats.org/officeDocument/2006/relationships/slideLayout" Target="../slideLayouts/slideLayout5.xml"/><Relationship Id="rId6" Type="http://schemas.openxmlformats.org/officeDocument/2006/relationships/hyperlink" Target="https://keras.io/guides/keras_cv/custom_image_augmentations/" TargetMode="External"/><Relationship Id="rId5" Type="http://schemas.openxmlformats.org/officeDocument/2006/relationships/hyperlink" Target="https://www.analyticsvidhya.com/blog/2021/07/face-key-point-recognition-using-cnn/" TargetMode="External"/><Relationship Id="rId4" Type="http://schemas.openxmlformats.org/officeDocument/2006/relationships/hyperlink" Target="https://www.sciencedirect.com/science/article/abs/pii/S105348222200007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020799" y="114301"/>
            <a:ext cx="4267201" cy="10172700"/>
          </a:xfrm>
          <a:prstGeom prst="rect">
            <a:avLst/>
          </a:prstGeom>
        </p:spPr>
      </p:pic>
      <p:sp>
        <p:nvSpPr>
          <p:cNvPr id="3" name="object 3"/>
          <p:cNvSpPr txBox="1"/>
          <p:nvPr/>
        </p:nvSpPr>
        <p:spPr>
          <a:xfrm>
            <a:off x="457200" y="805341"/>
            <a:ext cx="13944600" cy="6252353"/>
          </a:xfrm>
          <a:prstGeom prst="rect">
            <a:avLst/>
          </a:prstGeom>
        </p:spPr>
        <p:txBody>
          <a:bodyPr vert="horz" wrap="square" lIns="0" tIns="273050" rIns="0" bIns="0" rtlCol="0">
            <a:spAutoFit/>
          </a:bodyPr>
          <a:lstStyle/>
          <a:p>
            <a:pPr marL="12700" marR="5080">
              <a:lnSpc>
                <a:spcPts val="11850"/>
              </a:lnSpc>
              <a:spcBef>
                <a:spcPts val="2150"/>
              </a:spcBef>
            </a:pPr>
            <a:r>
              <a:rPr lang="en-US" sz="6600" spc="20" dirty="0">
                <a:solidFill>
                  <a:srgbClr val="F7F7F7"/>
                </a:solidFill>
                <a:latin typeface="Lucida Sans Unicode"/>
                <a:cs typeface="Lucida Sans Unicode"/>
              </a:rPr>
              <a:t>Develop AI and ML frameworks/models to automate the university application process</a:t>
            </a:r>
            <a:br>
              <a:rPr lang="en-US" sz="6600" spc="20" dirty="0">
                <a:solidFill>
                  <a:srgbClr val="F7F7F7"/>
                </a:solidFill>
                <a:latin typeface="Lucida Sans Unicode"/>
                <a:cs typeface="Lucida Sans Unicode"/>
              </a:rPr>
            </a:br>
            <a:endParaRPr lang="en-CA" sz="6600" spc="20" dirty="0">
              <a:solidFill>
                <a:srgbClr val="F7F7F7"/>
              </a:solidFill>
              <a:latin typeface="Lucida Sans Unicode"/>
              <a:cs typeface="Lucida Sans Unicode"/>
            </a:endParaRPr>
          </a:p>
        </p:txBody>
      </p:sp>
      <p:sp>
        <p:nvSpPr>
          <p:cNvPr id="16" name="TextBox 15">
            <a:extLst>
              <a:ext uri="{FF2B5EF4-FFF2-40B4-BE49-F238E27FC236}">
                <a16:creationId xmlns:a16="http://schemas.microsoft.com/office/drawing/2014/main" id="{95D0496B-5226-F4A2-EA99-F82FD3507093}"/>
              </a:ext>
            </a:extLst>
          </p:cNvPr>
          <p:cNvSpPr txBox="1"/>
          <p:nvPr/>
        </p:nvSpPr>
        <p:spPr>
          <a:xfrm>
            <a:off x="1107804" y="6210300"/>
            <a:ext cx="6740797" cy="914400"/>
          </a:xfrm>
          <a:prstGeom prst="rect">
            <a:avLst/>
          </a:prstGeom>
          <a:noFill/>
        </p:spPr>
        <p:txBody>
          <a:bodyPr wrap="square" rtlCol="0">
            <a:spAutoFit/>
          </a:bodyPr>
          <a:lstStyle/>
          <a:p>
            <a:endParaRPr lang="en-CA" dirty="0"/>
          </a:p>
        </p:txBody>
      </p:sp>
      <p:sp>
        <p:nvSpPr>
          <p:cNvPr id="17" name="TextBox 9">
            <a:extLst>
              <a:ext uri="{FF2B5EF4-FFF2-40B4-BE49-F238E27FC236}">
                <a16:creationId xmlns:a16="http://schemas.microsoft.com/office/drawing/2014/main" id="{96755A10-CDC8-9A67-AAD2-14E6B7085C52}"/>
              </a:ext>
            </a:extLst>
          </p:cNvPr>
          <p:cNvSpPr txBox="1"/>
          <p:nvPr/>
        </p:nvSpPr>
        <p:spPr>
          <a:xfrm>
            <a:off x="887360" y="6210300"/>
            <a:ext cx="6275439" cy="2754024"/>
          </a:xfrm>
          <a:prstGeom prst="rect">
            <a:avLst/>
          </a:prstGeom>
        </p:spPr>
        <p:txBody>
          <a:bodyPr wrap="square" lIns="0" tIns="0" rIns="0" bIns="0" rtlCol="0" anchor="t">
            <a:spAutoFit/>
          </a:bodyPr>
          <a:lstStyle/>
          <a:p>
            <a:pPr>
              <a:lnSpc>
                <a:spcPts val="3919"/>
              </a:lnSpc>
            </a:pPr>
            <a:r>
              <a:rPr lang="en-US" sz="3600" dirty="0">
                <a:solidFill>
                  <a:srgbClr val="F4E7E7"/>
                </a:solidFill>
                <a:latin typeface="Canva Sans Bold"/>
              </a:rPr>
              <a:t> Group – 12</a:t>
            </a:r>
          </a:p>
          <a:p>
            <a:pPr marL="269875" lvl="1">
              <a:lnSpc>
                <a:spcPts val="3500"/>
              </a:lnSpc>
            </a:pPr>
            <a:endParaRPr lang="en-US" sz="3600" dirty="0">
              <a:solidFill>
                <a:srgbClr val="F4E7E7"/>
              </a:solidFill>
              <a:latin typeface="Canva Sans"/>
            </a:endParaRPr>
          </a:p>
          <a:p>
            <a:pPr marL="539751" lvl="1" indent="-269876">
              <a:lnSpc>
                <a:spcPts val="3500"/>
              </a:lnSpc>
              <a:buFont typeface="Arial"/>
              <a:buChar char="•"/>
            </a:pPr>
            <a:r>
              <a:rPr lang="en-US" sz="3600" dirty="0">
                <a:solidFill>
                  <a:srgbClr val="F4E7E7"/>
                </a:solidFill>
                <a:latin typeface="Canva Sans"/>
              </a:rPr>
              <a:t>Niren Patel </a:t>
            </a:r>
          </a:p>
          <a:p>
            <a:pPr marL="539751" lvl="1" indent="-269876">
              <a:lnSpc>
                <a:spcPts val="3500"/>
              </a:lnSpc>
              <a:buFont typeface="Arial"/>
              <a:buChar char="•"/>
            </a:pPr>
            <a:r>
              <a:rPr lang="en-US" sz="3600" dirty="0">
                <a:solidFill>
                  <a:srgbClr val="F4E7E7"/>
                </a:solidFill>
                <a:latin typeface="Canva Sans"/>
              </a:rPr>
              <a:t>Shashank Tripathi </a:t>
            </a:r>
          </a:p>
          <a:p>
            <a:pPr marL="539751" lvl="1" indent="-269876">
              <a:lnSpc>
                <a:spcPts val="3500"/>
              </a:lnSpc>
              <a:buFont typeface="Arial"/>
              <a:buChar char="•"/>
            </a:pPr>
            <a:r>
              <a:rPr lang="en-US" sz="3600" dirty="0">
                <a:solidFill>
                  <a:srgbClr val="F4E7E7"/>
                </a:solidFill>
                <a:latin typeface="Canva Sans"/>
              </a:rPr>
              <a:t>Tanmay </a:t>
            </a:r>
            <a:r>
              <a:rPr lang="en-US" sz="3600" dirty="0" err="1">
                <a:solidFill>
                  <a:srgbClr val="F4E7E7"/>
                </a:solidFill>
                <a:latin typeface="Canva Sans"/>
              </a:rPr>
              <a:t>Daulatwal</a:t>
            </a:r>
            <a:endParaRPr lang="en-US" sz="3600" dirty="0">
              <a:solidFill>
                <a:srgbClr val="F4E7E7"/>
              </a:solidFill>
              <a:latin typeface="Canva Sans"/>
            </a:endParaRPr>
          </a:p>
          <a:p>
            <a:pPr marL="539751" lvl="1" indent="-269876">
              <a:lnSpc>
                <a:spcPts val="3500"/>
              </a:lnSpc>
              <a:buFont typeface="Arial"/>
              <a:buChar char="•"/>
            </a:pPr>
            <a:r>
              <a:rPr lang="en-US" sz="3600" dirty="0">
                <a:solidFill>
                  <a:srgbClr val="F4E7E7"/>
                </a:solidFill>
                <a:latin typeface="Canva Sans"/>
              </a:rPr>
              <a:t>Nitin Singh Rana</a:t>
            </a:r>
          </a:p>
        </p:txBody>
      </p:sp>
      <p:pic>
        <p:nvPicPr>
          <p:cNvPr id="4" name="Picture 6">
            <a:extLst>
              <a:ext uri="{FF2B5EF4-FFF2-40B4-BE49-F238E27FC236}">
                <a16:creationId xmlns:a16="http://schemas.microsoft.com/office/drawing/2014/main" id="{DFAFF4DC-27D0-B5D2-C80F-75E724C657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13"/>
          <p:cNvPicPr/>
          <p:nvPr/>
        </p:nvPicPr>
        <p:blipFill>
          <a:blip r:embed="rId2" cstate="print"/>
          <a:stretch>
            <a:fillRect/>
          </a:stretch>
        </p:blipFill>
        <p:spPr>
          <a:xfrm>
            <a:off x="0" y="5143654"/>
            <a:ext cx="3429545" cy="5143344"/>
          </a:xfrm>
          <a:prstGeom prst="rect">
            <a:avLst/>
          </a:prstGeom>
        </p:spPr>
      </p:pic>
      <p:pic>
        <p:nvPicPr>
          <p:cNvPr id="2" name="Picture 1">
            <a:extLst>
              <a:ext uri="{FF2B5EF4-FFF2-40B4-BE49-F238E27FC236}">
                <a16:creationId xmlns:a16="http://schemas.microsoft.com/office/drawing/2014/main" id="{0D784C20-DF0C-1F2C-3EF4-2488DC3D6BC8}"/>
              </a:ext>
            </a:extLst>
          </p:cNvPr>
          <p:cNvPicPr>
            <a:picLocks noChangeAspect="1"/>
          </p:cNvPicPr>
          <p:nvPr/>
        </p:nvPicPr>
        <p:blipFill>
          <a:blip r:embed="rId3"/>
          <a:stretch>
            <a:fillRect/>
          </a:stretch>
        </p:blipFill>
        <p:spPr>
          <a:xfrm>
            <a:off x="324720" y="2400300"/>
            <a:ext cx="17638560" cy="7383896"/>
          </a:xfrm>
          <a:prstGeom prst="rect">
            <a:avLst/>
          </a:prstGeom>
        </p:spPr>
      </p:pic>
      <p:sp>
        <p:nvSpPr>
          <p:cNvPr id="3" name="Google Shape;162;p16">
            <a:extLst>
              <a:ext uri="{FF2B5EF4-FFF2-40B4-BE49-F238E27FC236}">
                <a16:creationId xmlns:a16="http://schemas.microsoft.com/office/drawing/2014/main" id="{8A9F78C1-6D85-2844-E69E-5C69DDF50544}"/>
              </a:ext>
            </a:extLst>
          </p:cNvPr>
          <p:cNvSpPr txBox="1">
            <a:spLocks/>
          </p:cNvSpPr>
          <p:nvPr/>
        </p:nvSpPr>
        <p:spPr>
          <a:xfrm>
            <a:off x="6490500" y="647700"/>
            <a:ext cx="5307000" cy="699900"/>
          </a:xfrm>
          <a:prstGeom prst="rect">
            <a:avLst/>
          </a:prstGeom>
        </p:spPr>
        <p:txBody>
          <a:bodyPr spcFirstLastPara="1" wrap="square" lIns="0" tIns="0" rIns="0" bIns="0" anchor="b" anchorCtr="0">
            <a:noAutofit/>
          </a:bodyPr>
          <a:lstStyle>
            <a:lvl1pPr>
              <a:defRPr>
                <a:latin typeface="+mj-lt"/>
                <a:ea typeface="+mj-ea"/>
                <a:cs typeface="+mj-cs"/>
              </a:defRPr>
            </a:lvl1pPr>
          </a:lstStyle>
          <a:p>
            <a:pPr algn="l" rtl="0"/>
            <a:r>
              <a:rPr lang="en-CA" sz="5400" kern="0" dirty="0">
                <a:solidFill>
                  <a:schemeClr val="bg1"/>
                </a:solidFill>
                <a:latin typeface="Barlow "/>
              </a:rPr>
              <a:t>Data Sample</a:t>
            </a:r>
          </a:p>
        </p:txBody>
      </p:sp>
    </p:spTree>
    <p:extLst>
      <p:ext uri="{BB962C8B-B14F-4D97-AF65-F5344CB8AC3E}">
        <p14:creationId xmlns:p14="http://schemas.microsoft.com/office/powerpoint/2010/main" val="365846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5738"/>
            <a:ext cx="18287999" cy="10286999"/>
          </a:xfrm>
          <a:prstGeom prst="rect">
            <a:avLst/>
          </a:prstGeom>
        </p:spPr>
      </p:pic>
      <p:pic>
        <p:nvPicPr>
          <p:cNvPr id="7" name="object 7"/>
          <p:cNvPicPr/>
          <p:nvPr/>
        </p:nvPicPr>
        <p:blipFill>
          <a:blip r:embed="rId3" cstate="print"/>
          <a:stretch>
            <a:fillRect/>
          </a:stretch>
        </p:blipFill>
        <p:spPr>
          <a:xfrm>
            <a:off x="10932549" y="0"/>
            <a:ext cx="7355451" cy="8198593"/>
          </a:xfrm>
          <a:prstGeom prst="rect">
            <a:avLst/>
          </a:prstGeom>
        </p:spPr>
      </p:pic>
      <p:sp>
        <p:nvSpPr>
          <p:cNvPr id="8" name="object 8"/>
          <p:cNvSpPr txBox="1">
            <a:spLocks noGrp="1"/>
          </p:cNvSpPr>
          <p:nvPr>
            <p:ph type="title"/>
          </p:nvPr>
        </p:nvSpPr>
        <p:spPr>
          <a:xfrm>
            <a:off x="1905000" y="2552700"/>
            <a:ext cx="12954000" cy="1090042"/>
          </a:xfrm>
          <a:prstGeom prst="rect">
            <a:avLst/>
          </a:prstGeom>
        </p:spPr>
        <p:txBody>
          <a:bodyPr vert="horz" wrap="square" lIns="0" tIns="12700" rIns="0" bIns="0" rtlCol="0">
            <a:spAutoFit/>
          </a:bodyPr>
          <a:lstStyle/>
          <a:p>
            <a:pPr marL="12700" marR="5080" algn="ctr">
              <a:lnSpc>
                <a:spcPct val="100000"/>
              </a:lnSpc>
              <a:spcBef>
                <a:spcPts val="100"/>
              </a:spcBef>
            </a:pPr>
            <a:r>
              <a:rPr lang="en-CA" sz="7000" b="0" spc="-505" dirty="0">
                <a:latin typeface="Lucida Sans Unicode" panose="020B0602030504020204" pitchFamily="34" charset="0"/>
                <a:cs typeface="Lucida Sans Unicode" panose="020B0602030504020204" pitchFamily="34" charset="0"/>
              </a:rPr>
              <a:t>Visualization</a:t>
            </a:r>
          </a:p>
        </p:txBody>
      </p:sp>
    </p:spTree>
    <p:extLst>
      <p:ext uri="{BB962C8B-B14F-4D97-AF65-F5344CB8AC3E}">
        <p14:creationId xmlns:p14="http://schemas.microsoft.com/office/powerpoint/2010/main" val="257991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2;p16">
            <a:extLst>
              <a:ext uri="{FF2B5EF4-FFF2-40B4-BE49-F238E27FC236}">
                <a16:creationId xmlns:a16="http://schemas.microsoft.com/office/drawing/2014/main" id="{606B28BF-7840-B60F-2E9F-3F364375A0B6}"/>
              </a:ext>
            </a:extLst>
          </p:cNvPr>
          <p:cNvSpPr txBox="1">
            <a:spLocks/>
          </p:cNvSpPr>
          <p:nvPr/>
        </p:nvSpPr>
        <p:spPr>
          <a:xfrm>
            <a:off x="228600" y="0"/>
            <a:ext cx="17830800" cy="1143000"/>
          </a:xfrm>
          <a:prstGeom prst="rect">
            <a:avLst/>
          </a:prstGeom>
        </p:spPr>
        <p:txBody>
          <a:bodyPr spcFirstLastPara="1" wrap="square" lIns="0" tIns="0" rIns="0" bIns="0" anchor="b" anchorCtr="0">
            <a:noAutofit/>
          </a:bodyPr>
          <a:lstStyle>
            <a:lvl1pPr>
              <a:defRPr>
                <a:latin typeface="+mj-lt"/>
                <a:ea typeface="+mj-ea"/>
                <a:cs typeface="+mj-cs"/>
              </a:defRPr>
            </a:lvl1pPr>
          </a:lstStyle>
          <a:p>
            <a:pPr algn="ctr" rtl="0"/>
            <a:r>
              <a:rPr lang="en-US" sz="4400" kern="0" dirty="0">
                <a:solidFill>
                  <a:schemeClr val="bg1"/>
                </a:solidFill>
                <a:latin typeface="Barlow "/>
              </a:rPr>
              <a:t>Dashboard</a:t>
            </a:r>
            <a:endParaRPr lang="en-CA" sz="4400" kern="0" dirty="0">
              <a:solidFill>
                <a:schemeClr val="bg1"/>
              </a:solidFill>
              <a:latin typeface="Barlow "/>
            </a:endParaRPr>
          </a:p>
        </p:txBody>
      </p:sp>
      <p:pic>
        <p:nvPicPr>
          <p:cNvPr id="4" name="Picture 3">
            <a:extLst>
              <a:ext uri="{FF2B5EF4-FFF2-40B4-BE49-F238E27FC236}">
                <a16:creationId xmlns:a16="http://schemas.microsoft.com/office/drawing/2014/main" id="{CA0677D9-3136-8506-2CA3-C3791A508301}"/>
              </a:ext>
            </a:extLst>
          </p:cNvPr>
          <p:cNvPicPr>
            <a:picLocks noChangeAspect="1"/>
          </p:cNvPicPr>
          <p:nvPr/>
        </p:nvPicPr>
        <p:blipFill>
          <a:blip r:embed="rId2"/>
          <a:stretch>
            <a:fillRect/>
          </a:stretch>
        </p:blipFill>
        <p:spPr>
          <a:xfrm>
            <a:off x="224638" y="1562100"/>
            <a:ext cx="17830800" cy="8458200"/>
          </a:xfrm>
          <a:prstGeom prst="rect">
            <a:avLst/>
          </a:prstGeom>
        </p:spPr>
      </p:pic>
    </p:spTree>
    <p:extLst>
      <p:ext uri="{BB962C8B-B14F-4D97-AF65-F5344CB8AC3E}">
        <p14:creationId xmlns:p14="http://schemas.microsoft.com/office/powerpoint/2010/main" val="125591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7" name="object 7"/>
          <p:cNvPicPr/>
          <p:nvPr/>
        </p:nvPicPr>
        <p:blipFill>
          <a:blip r:embed="rId3" cstate="print"/>
          <a:stretch>
            <a:fillRect/>
          </a:stretch>
        </p:blipFill>
        <p:spPr>
          <a:xfrm>
            <a:off x="10932549" y="0"/>
            <a:ext cx="7355451" cy="8198593"/>
          </a:xfrm>
          <a:prstGeom prst="rect">
            <a:avLst/>
          </a:prstGeom>
        </p:spPr>
      </p:pic>
      <p:sp>
        <p:nvSpPr>
          <p:cNvPr id="8" name="object 8"/>
          <p:cNvSpPr txBox="1">
            <a:spLocks noGrp="1"/>
          </p:cNvSpPr>
          <p:nvPr>
            <p:ph type="title"/>
          </p:nvPr>
        </p:nvSpPr>
        <p:spPr>
          <a:xfrm>
            <a:off x="3914775" y="2933700"/>
            <a:ext cx="10458448" cy="3244478"/>
          </a:xfrm>
          <a:prstGeom prst="rect">
            <a:avLst/>
          </a:prstGeom>
        </p:spPr>
        <p:txBody>
          <a:bodyPr vert="horz" wrap="square" lIns="0" tIns="12700" rIns="0" bIns="0" rtlCol="0">
            <a:spAutoFit/>
          </a:bodyPr>
          <a:lstStyle/>
          <a:p>
            <a:pPr marL="12700" marR="5080" algn="ctr">
              <a:lnSpc>
                <a:spcPct val="100000"/>
              </a:lnSpc>
              <a:spcBef>
                <a:spcPts val="100"/>
              </a:spcBef>
            </a:pPr>
            <a:r>
              <a:rPr lang="en-US" sz="7000" b="0" spc="-505" dirty="0">
                <a:latin typeface="Lucida Sans Unicode" panose="020B0602030504020204" pitchFamily="34" charset="0"/>
                <a:cs typeface="Lucida Sans Unicode" panose="020B0602030504020204" pitchFamily="34" charset="0"/>
              </a:rPr>
              <a:t>Voice Recognition Technology and </a:t>
            </a:r>
            <a:br>
              <a:rPr lang="en-US" sz="7000" b="0" spc="-505" dirty="0">
                <a:latin typeface="Lucida Sans Unicode" panose="020B0602030504020204" pitchFamily="34" charset="0"/>
                <a:cs typeface="Lucida Sans Unicode" panose="020B0602030504020204" pitchFamily="34" charset="0"/>
              </a:rPr>
            </a:br>
            <a:r>
              <a:rPr lang="en-US" sz="7000" b="0" spc="-505" dirty="0">
                <a:latin typeface="Lucida Sans Unicode" panose="020B0602030504020204" pitchFamily="34" charset="0"/>
                <a:cs typeface="Lucida Sans Unicode" panose="020B0602030504020204" pitchFamily="34" charset="0"/>
              </a:rPr>
              <a:t>Its Role</a:t>
            </a:r>
          </a:p>
        </p:txBody>
      </p:sp>
    </p:spTree>
    <p:extLst>
      <p:ext uri="{BB962C8B-B14F-4D97-AF65-F5344CB8AC3E}">
        <p14:creationId xmlns:p14="http://schemas.microsoft.com/office/powerpoint/2010/main" val="1145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Voice recognition technology will be used to capture and transcribe interview responses from candidates.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voice recognition engine will be trained to recognize different accents and speech patterns to ensure accurate transcription.</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transcribed data will be analyzed to identify strengths and weaknesses of candidates, which will be used in the selection process.</a:t>
            </a: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Tree>
    <p:extLst>
      <p:ext uri="{BB962C8B-B14F-4D97-AF65-F5344CB8AC3E}">
        <p14:creationId xmlns:p14="http://schemas.microsoft.com/office/powerpoint/2010/main" val="372313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pic>
        <p:nvPicPr>
          <p:cNvPr id="4" name="Picture 3" descr="Diagram">
            <a:extLst>
              <a:ext uri="{FF2B5EF4-FFF2-40B4-BE49-F238E27FC236}">
                <a16:creationId xmlns:a16="http://schemas.microsoft.com/office/drawing/2014/main" id="{32C5294A-86F1-F55E-1FC5-94DCE1090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312024"/>
            <a:ext cx="8001000" cy="7388705"/>
          </a:xfrm>
          <a:prstGeom prst="rect">
            <a:avLst/>
          </a:prstGeom>
        </p:spPr>
      </p:pic>
      <p:sp>
        <p:nvSpPr>
          <p:cNvPr id="6" name="TextBox 5">
            <a:extLst>
              <a:ext uri="{FF2B5EF4-FFF2-40B4-BE49-F238E27FC236}">
                <a16:creationId xmlns:a16="http://schemas.microsoft.com/office/drawing/2014/main" id="{2EAC3D04-EF73-EBFA-6265-C03D3B946B9A}"/>
              </a:ext>
            </a:extLst>
          </p:cNvPr>
          <p:cNvSpPr txBox="1"/>
          <p:nvPr/>
        </p:nvSpPr>
        <p:spPr>
          <a:xfrm>
            <a:off x="8915400" y="2312024"/>
            <a:ext cx="6324600" cy="12403395"/>
          </a:xfrm>
          <a:prstGeom prst="rect">
            <a:avLst/>
          </a:prstGeom>
          <a:noFill/>
        </p:spPr>
        <p:txBody>
          <a:bodyPr wrap="square" rtlCol="0">
            <a:spAutoFit/>
          </a:bodyPr>
          <a:lstStyle/>
          <a:p>
            <a:r>
              <a:rPr lang="en-US" sz="3200" dirty="0">
                <a:solidFill>
                  <a:schemeClr val="bg1">
                    <a:lumMod val="85000"/>
                  </a:schemeClr>
                </a:solidFill>
                <a:latin typeface="Barlow Light" panose="00000400000000000000" pitchFamily="2" charset="0"/>
              </a:rPr>
              <a:t>Library: We have used speech recognition and pyttsx3 in this project.</a:t>
            </a:r>
          </a:p>
          <a:p>
            <a:endParaRPr lang="en-US" sz="3200" dirty="0">
              <a:solidFill>
                <a:schemeClr val="bg1">
                  <a:lumMod val="85000"/>
                </a:schemeClr>
              </a:solidFill>
              <a:latin typeface="Barlow Light" panose="00000400000000000000" pitchFamily="2" charset="0"/>
            </a:endParaRPr>
          </a:p>
          <a:p>
            <a:r>
              <a:rPr lang="en-US" sz="3200" dirty="0">
                <a:solidFill>
                  <a:schemeClr val="bg1">
                    <a:lumMod val="85000"/>
                  </a:schemeClr>
                </a:solidFill>
                <a:latin typeface="Barlow Light" panose="00000400000000000000" pitchFamily="2" charset="0"/>
              </a:rPr>
              <a:t>This project is built on google API and we are sending  our voice byte data to google API integrated in our application.</a:t>
            </a:r>
          </a:p>
          <a:p>
            <a:endParaRPr lang="en-US" sz="3200" dirty="0">
              <a:solidFill>
                <a:schemeClr val="bg1">
                  <a:lumMod val="85000"/>
                </a:schemeClr>
              </a:solidFill>
              <a:latin typeface="Barlow Light" panose="00000400000000000000" pitchFamily="2" charset="0"/>
            </a:endParaRPr>
          </a:p>
          <a:p>
            <a:r>
              <a:rPr lang="en-US" sz="3200" dirty="0">
                <a:solidFill>
                  <a:schemeClr val="bg1">
                    <a:lumMod val="85000"/>
                  </a:schemeClr>
                </a:solidFill>
                <a:latin typeface="Barlow Light" panose="00000400000000000000" pitchFamily="2" charset="0"/>
              </a:rPr>
              <a:t>Converting the output into text using pyttsx3 from speech recognition  which is coming in  byte format. </a:t>
            </a:r>
          </a:p>
          <a:p>
            <a:r>
              <a:rPr lang="en-US" sz="3200" dirty="0">
                <a:solidFill>
                  <a:schemeClr val="bg1">
                    <a:lumMod val="85000"/>
                  </a:schemeClr>
                </a:solidFill>
                <a:latin typeface="Barlow Light" panose="00000400000000000000" pitchFamily="2" charset="0"/>
              </a:rPr>
              <a:t>Saving the output into the text file using pandas and NUMPY.</a:t>
            </a: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endParaRPr lang="en-CA" sz="3200" dirty="0"/>
          </a:p>
        </p:txBody>
      </p:sp>
      <p:sp>
        <p:nvSpPr>
          <p:cNvPr id="3" name="object 8">
            <a:extLst>
              <a:ext uri="{FF2B5EF4-FFF2-40B4-BE49-F238E27FC236}">
                <a16:creationId xmlns:a16="http://schemas.microsoft.com/office/drawing/2014/main" id="{A403F68E-DAAA-7190-F409-8590293AA7BE}"/>
              </a:ext>
            </a:extLst>
          </p:cNvPr>
          <p:cNvSpPr txBox="1">
            <a:spLocks/>
          </p:cNvSpPr>
          <p:nvPr/>
        </p:nvSpPr>
        <p:spPr>
          <a:xfrm>
            <a:off x="3048000" y="804863"/>
            <a:ext cx="10458448" cy="936154"/>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6000" kern="0" spc="-505" dirty="0">
                <a:solidFill>
                  <a:schemeClr val="bg1"/>
                </a:solidFill>
                <a:latin typeface="Lucida Sans Unicode" panose="020B0602030504020204" pitchFamily="34" charset="0"/>
                <a:cs typeface="Lucida Sans Unicode" panose="020B0602030504020204" pitchFamily="34" charset="0"/>
              </a:rPr>
              <a:t>Process Flow Diagram</a:t>
            </a:r>
          </a:p>
        </p:txBody>
      </p:sp>
    </p:spTree>
    <p:extLst>
      <p:ext uri="{BB962C8B-B14F-4D97-AF65-F5344CB8AC3E}">
        <p14:creationId xmlns:p14="http://schemas.microsoft.com/office/powerpoint/2010/main" val="288804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4" cstate="print"/>
          <a:stretch>
            <a:fillRect/>
          </a:stretch>
        </p:blipFill>
        <p:spPr>
          <a:xfrm>
            <a:off x="12954167" y="-69970"/>
            <a:ext cx="5333833" cy="4007707"/>
          </a:xfrm>
          <a:prstGeom prst="rect">
            <a:avLst/>
          </a:prstGeom>
        </p:spPr>
      </p:pic>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87360" y="614846"/>
            <a:ext cx="1232527" cy="721349"/>
          </a:xfrm>
          <a:prstGeom prst="rect">
            <a:avLst/>
          </a:prstGeom>
        </p:spPr>
      </p:pic>
      <p:pic>
        <p:nvPicPr>
          <p:cNvPr id="3" name="Voice_to_text">
            <a:hlinkClick r:id="" action="ppaction://media"/>
            <a:extLst>
              <a:ext uri="{FF2B5EF4-FFF2-40B4-BE49-F238E27FC236}">
                <a16:creationId xmlns:a16="http://schemas.microsoft.com/office/drawing/2014/main" id="{41FD453E-1877-6988-20BE-9E190B55FC8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19887" y="2269136"/>
            <a:ext cx="13427312" cy="7217763"/>
          </a:xfrm>
          <a:prstGeom prst="rect">
            <a:avLst/>
          </a:prstGeom>
        </p:spPr>
      </p:pic>
      <p:sp>
        <p:nvSpPr>
          <p:cNvPr id="7" name="object 8">
            <a:extLst>
              <a:ext uri="{FF2B5EF4-FFF2-40B4-BE49-F238E27FC236}">
                <a16:creationId xmlns:a16="http://schemas.microsoft.com/office/drawing/2014/main" id="{DF5E3DA3-A53E-2E39-7CF4-493E99690985}"/>
              </a:ext>
            </a:extLst>
          </p:cNvPr>
          <p:cNvSpPr txBox="1">
            <a:spLocks/>
          </p:cNvSpPr>
          <p:nvPr/>
        </p:nvSpPr>
        <p:spPr>
          <a:xfrm>
            <a:off x="3048000" y="804863"/>
            <a:ext cx="10458448" cy="1028487"/>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6600" kern="0" spc="-505" dirty="0">
                <a:solidFill>
                  <a:schemeClr val="bg1"/>
                </a:solidFill>
                <a:latin typeface="Lucida Sans Unicode" panose="020B0602030504020204" pitchFamily="34" charset="0"/>
                <a:cs typeface="Lucida Sans Unicode" panose="020B0602030504020204" pitchFamily="34" charset="0"/>
              </a:rPr>
              <a:t>Voice To Text Demo</a:t>
            </a:r>
          </a:p>
        </p:txBody>
      </p:sp>
    </p:spTree>
    <p:extLst>
      <p:ext uri="{BB962C8B-B14F-4D97-AF65-F5344CB8AC3E}">
        <p14:creationId xmlns:p14="http://schemas.microsoft.com/office/powerpoint/2010/main" val="162123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7" name="object 7"/>
          <p:cNvPicPr/>
          <p:nvPr/>
        </p:nvPicPr>
        <p:blipFill>
          <a:blip r:embed="rId3" cstate="print"/>
          <a:stretch>
            <a:fillRect/>
          </a:stretch>
        </p:blipFill>
        <p:spPr>
          <a:xfrm>
            <a:off x="10932549" y="0"/>
            <a:ext cx="7355451" cy="8198593"/>
          </a:xfrm>
          <a:prstGeom prst="rect">
            <a:avLst/>
          </a:prstGeom>
        </p:spPr>
      </p:pic>
      <p:sp>
        <p:nvSpPr>
          <p:cNvPr id="5" name="object 8">
            <a:extLst>
              <a:ext uri="{FF2B5EF4-FFF2-40B4-BE49-F238E27FC236}">
                <a16:creationId xmlns:a16="http://schemas.microsoft.com/office/drawing/2014/main" id="{4B5E1E86-34C5-03C4-E0E2-E56E656C62BA}"/>
              </a:ext>
            </a:extLst>
          </p:cNvPr>
          <p:cNvSpPr txBox="1">
            <a:spLocks/>
          </p:cNvSpPr>
          <p:nvPr/>
        </p:nvSpPr>
        <p:spPr>
          <a:xfrm>
            <a:off x="3914775" y="2933700"/>
            <a:ext cx="10458448" cy="3244478"/>
          </a:xfrm>
          <a:prstGeom prst="rect">
            <a:avLst/>
          </a:prstGeom>
        </p:spPr>
        <p:txBody>
          <a:bodyPr vert="horz" wrap="square" lIns="0" tIns="12700" rIns="0" bIns="0" rtlCol="0">
            <a:spAutoFit/>
          </a:bodyPr>
          <a:lstStyle>
            <a:lvl1pPr>
              <a:defRPr sz="5500" b="1" i="0">
                <a:solidFill>
                  <a:srgbClr val="F7F7F7"/>
                </a:solidFill>
                <a:latin typeface="Verdana"/>
                <a:ea typeface="+mj-ea"/>
                <a:cs typeface="Verdana"/>
              </a:defRPr>
            </a:lvl1pPr>
          </a:lstStyle>
          <a:p>
            <a:pPr marL="12700" marR="5080" algn="ctr">
              <a:spcBef>
                <a:spcPts val="100"/>
              </a:spcBef>
            </a:pPr>
            <a:r>
              <a:rPr lang="en-US" sz="7000" b="0" kern="0" spc="-505" dirty="0">
                <a:latin typeface="Lucida Sans Unicode" panose="020B0602030504020204" pitchFamily="34" charset="0"/>
                <a:cs typeface="Lucida Sans Unicode" panose="020B0602030504020204" pitchFamily="34" charset="0"/>
              </a:rPr>
              <a:t>Face Detection</a:t>
            </a:r>
          </a:p>
          <a:p>
            <a:pPr marL="12700" marR="5080" algn="ctr">
              <a:spcBef>
                <a:spcPts val="100"/>
              </a:spcBef>
            </a:pPr>
            <a:r>
              <a:rPr lang="en-US" sz="7000" b="0" kern="0" spc="-505" dirty="0">
                <a:latin typeface="Lucida Sans Unicode" panose="020B0602030504020204" pitchFamily="34" charset="0"/>
                <a:cs typeface="Lucida Sans Unicode" panose="020B0602030504020204" pitchFamily="34" charset="0"/>
              </a:rPr>
              <a:t>Technology and </a:t>
            </a:r>
            <a:br>
              <a:rPr lang="en-US" sz="7000" b="0" kern="0" spc="-505" dirty="0">
                <a:latin typeface="Lucida Sans Unicode" panose="020B0602030504020204" pitchFamily="34" charset="0"/>
                <a:cs typeface="Lucida Sans Unicode" panose="020B0602030504020204" pitchFamily="34" charset="0"/>
              </a:rPr>
            </a:br>
            <a:r>
              <a:rPr lang="en-US" sz="7000" b="0" kern="0" spc="-505" dirty="0">
                <a:latin typeface="Lucida Sans Unicode" panose="020B0602030504020204" pitchFamily="34" charset="0"/>
                <a:cs typeface="Lucida Sans Unicode" panose="020B0602030504020204" pitchFamily="34" charset="0"/>
              </a:rPr>
              <a:t>Its Role</a:t>
            </a:r>
          </a:p>
        </p:txBody>
      </p:sp>
    </p:spTree>
    <p:extLst>
      <p:ext uri="{BB962C8B-B14F-4D97-AF65-F5344CB8AC3E}">
        <p14:creationId xmlns:p14="http://schemas.microsoft.com/office/powerpoint/2010/main" val="951040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Face detection technology will be used to analyze nonverbal cues during the interview process.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face detection engine will be trained to recognize emotions, facial expressions, and other nonverbal cues.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data collected from face detection will be used to assess the candidate's communication skills, confidence level, and overall fit for the program.</a:t>
            </a:r>
            <a:endParaRPr lang="en-CA" sz="3200" kern="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Tree>
    <p:extLst>
      <p:ext uri="{BB962C8B-B14F-4D97-AF65-F5344CB8AC3E}">
        <p14:creationId xmlns:p14="http://schemas.microsoft.com/office/powerpoint/2010/main" val="2989128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3"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304800" y="6298576"/>
            <a:ext cx="17678399" cy="372172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7360" y="614846"/>
            <a:ext cx="1232527" cy="721349"/>
          </a:xfrm>
          <a:prstGeom prst="rect">
            <a:avLst/>
          </a:prstGeom>
        </p:spPr>
      </p:pic>
      <p:pic>
        <p:nvPicPr>
          <p:cNvPr id="4" name="Picture 3" descr="Graphical user interface, text, application">
            <a:extLst>
              <a:ext uri="{FF2B5EF4-FFF2-40B4-BE49-F238E27FC236}">
                <a16:creationId xmlns:a16="http://schemas.microsoft.com/office/drawing/2014/main" id="{143FD348-C31A-D0FC-AC66-196314744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043" y="1366921"/>
            <a:ext cx="5562600" cy="4361741"/>
          </a:xfrm>
          <a:prstGeom prst="rect">
            <a:avLst/>
          </a:prstGeom>
        </p:spPr>
      </p:pic>
      <p:pic>
        <p:nvPicPr>
          <p:cNvPr id="6" name="Picture 5" descr="A person wearing glasses">
            <a:extLst>
              <a:ext uri="{FF2B5EF4-FFF2-40B4-BE49-F238E27FC236}">
                <a16:creationId xmlns:a16="http://schemas.microsoft.com/office/drawing/2014/main" id="{E1D3474D-2B39-6273-99BD-B6DDBEE6BA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2829" y="1366921"/>
            <a:ext cx="5943767" cy="4361741"/>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229503E3-1428-C8F7-6A1A-6ED1DB67C295}"/>
              </a:ext>
            </a:extLst>
          </p:cNvPr>
          <p:cNvPicPr>
            <a:picLocks noChangeAspect="1"/>
          </p:cNvPicPr>
          <p:nvPr/>
        </p:nvPicPr>
        <p:blipFill rotWithShape="1">
          <a:blip r:embed="rId8">
            <a:extLst>
              <a:ext uri="{28A0092B-C50C-407E-A947-70E740481C1C}">
                <a14:useLocalDpi xmlns:a14="http://schemas.microsoft.com/office/drawing/2010/main" val="0"/>
              </a:ext>
            </a:extLst>
          </a:blip>
          <a:srcRect b="8117"/>
          <a:stretch/>
        </p:blipFill>
        <p:spPr>
          <a:xfrm>
            <a:off x="12198441" y="1368150"/>
            <a:ext cx="6089559" cy="4361741"/>
          </a:xfrm>
          <a:prstGeom prst="rect">
            <a:avLst/>
          </a:prstGeom>
        </p:spPr>
      </p:pic>
      <p:sp>
        <p:nvSpPr>
          <p:cNvPr id="5" name="Content Placeholder 2">
            <a:extLst>
              <a:ext uri="{FF2B5EF4-FFF2-40B4-BE49-F238E27FC236}">
                <a16:creationId xmlns:a16="http://schemas.microsoft.com/office/drawing/2014/main" id="{8DAEF9D4-B598-857A-DE84-081276751B72}"/>
              </a:ext>
            </a:extLst>
          </p:cNvPr>
          <p:cNvSpPr txBox="1">
            <a:spLocks/>
          </p:cNvSpPr>
          <p:nvPr/>
        </p:nvSpPr>
        <p:spPr>
          <a:xfrm>
            <a:off x="304800" y="6038706"/>
            <a:ext cx="17830800" cy="398159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dirty="0">
                <a:solidFill>
                  <a:schemeClr val="bg1">
                    <a:lumMod val="85000"/>
                  </a:schemeClr>
                </a:solidFill>
                <a:latin typeface="Barlow Light" panose="00000400000000000000" pitchFamily="2" charset="0"/>
              </a:rPr>
              <a:t>Models : we have used pre-trained models in this project such as CAFFEMODEL, liveness to predict the image and detect if the person on the screen real or fake.</a:t>
            </a:r>
          </a:p>
          <a:p>
            <a:endParaRPr lang="en-US" sz="3200" dirty="0">
              <a:solidFill>
                <a:schemeClr val="bg1">
                  <a:lumMod val="85000"/>
                </a:schemeClr>
              </a:solidFill>
              <a:latin typeface="Barlow Light" panose="00000400000000000000" pitchFamily="2" charset="0"/>
            </a:endParaRPr>
          </a:p>
          <a:p>
            <a:r>
              <a:rPr lang="en-US" sz="3200" dirty="0">
                <a:solidFill>
                  <a:schemeClr val="bg1">
                    <a:lumMod val="85000"/>
                  </a:schemeClr>
                </a:solidFill>
                <a:latin typeface="Barlow Light" panose="00000400000000000000" pitchFamily="2" charset="0"/>
              </a:rPr>
              <a:t>Language and framework: The face recognition is developed on python and framework is KIVY on which this project is built.</a:t>
            </a:r>
            <a:endParaRPr lang="en-CA" sz="3200" kern="0" dirty="0">
              <a:solidFill>
                <a:schemeClr val="bg1">
                  <a:lumMod val="85000"/>
                </a:schemeClr>
              </a:solidFill>
              <a:latin typeface="Barlow Light" panose="00000400000000000000" pitchFamily="2" charset="0"/>
              <a:ea typeface="Arial" panose="020B0604020202020204" pitchFamily="34" charset="0"/>
            </a:endParaRPr>
          </a:p>
          <a:p>
            <a:endParaRPr lang="en-CA" sz="3200" kern="0" dirty="0">
              <a:solidFill>
                <a:schemeClr val="bg1">
                  <a:lumMod val="85000"/>
                </a:schemeClr>
              </a:solidFill>
              <a:latin typeface="Barlow Light" panose="00000400000000000000" pitchFamily="2" charset="0"/>
            </a:endParaRPr>
          </a:p>
          <a:p>
            <a:r>
              <a:rPr lang="en-US" sz="3200" kern="0" dirty="0">
                <a:solidFill>
                  <a:schemeClr val="bg1">
                    <a:lumMod val="85000"/>
                  </a:schemeClr>
                </a:solidFill>
                <a:latin typeface="Barlow Light" panose="00000400000000000000" pitchFamily="2" charset="0"/>
              </a:rPr>
              <a:t>Library and Machine learning concept : TENSORFLOW, KERAS ,SKLEARN,PANDAS,NUMPY,OPEN CV  and we have used CNN for image classification and segmentation.</a:t>
            </a:r>
            <a:endParaRPr lang="en-CA" sz="3200" kern="0" dirty="0">
              <a:solidFill>
                <a:schemeClr val="bg1">
                  <a:lumMod val="85000"/>
                </a:schemeClr>
              </a:solidFill>
              <a:latin typeface="Barlow Light" panose="00000400000000000000" pitchFamily="2" charset="0"/>
            </a:endParaRPr>
          </a:p>
        </p:txBody>
      </p:sp>
    </p:spTree>
    <p:extLst>
      <p:ext uri="{BB962C8B-B14F-4D97-AF65-F5344CB8AC3E}">
        <p14:creationId xmlns:p14="http://schemas.microsoft.com/office/powerpoint/2010/main" val="299730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143004" y="2857500"/>
            <a:ext cx="16001991" cy="64234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ea typeface="Arial" panose="020B0604020202020204" pitchFamily="34" charset="0"/>
              </a:rPr>
              <a:t>The world is undergoing a digital transformation, and education sector is no exception. Technological advancements are rapidly changing the way we learn, teach and interact with educational institutions. However, despite the advancement’s,  universities and colleges face several challenges, particularly during student admissions.</a:t>
            </a: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p:txBody>
      </p:sp>
      <p:pic>
        <p:nvPicPr>
          <p:cNvPr id="2" name="Picture 6">
            <a:extLst>
              <a:ext uri="{FF2B5EF4-FFF2-40B4-BE49-F238E27FC236}">
                <a16:creationId xmlns:a16="http://schemas.microsoft.com/office/drawing/2014/main" id="{A517093C-6034-3C13-B731-EAA6680561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3" name="object 8">
            <a:extLst>
              <a:ext uri="{FF2B5EF4-FFF2-40B4-BE49-F238E27FC236}">
                <a16:creationId xmlns:a16="http://schemas.microsoft.com/office/drawing/2014/main" id="{AC4681D4-E4D0-880B-0555-55A66F616FC4}"/>
              </a:ext>
            </a:extLst>
          </p:cNvPr>
          <p:cNvSpPr txBox="1">
            <a:spLocks/>
          </p:cNvSpPr>
          <p:nvPr/>
        </p:nvSpPr>
        <p:spPr>
          <a:xfrm>
            <a:off x="5829299" y="791174"/>
            <a:ext cx="6629399"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CA" sz="7000" kern="0" spc="-505" dirty="0">
                <a:solidFill>
                  <a:schemeClr val="bg1"/>
                </a:solidFill>
                <a:latin typeface="Lucida Sans Unicode" panose="020B0602030504020204" pitchFamily="34" charset="0"/>
                <a:cs typeface="Lucida Sans Unicode" panose="020B0602030504020204" pitchFamily="34" charset="0"/>
              </a:rPr>
              <a:t>Introduction</a:t>
            </a:r>
          </a:p>
        </p:txBody>
      </p:sp>
    </p:spTree>
    <p:extLst>
      <p:ext uri="{BB962C8B-B14F-4D97-AF65-F5344CB8AC3E}">
        <p14:creationId xmlns:p14="http://schemas.microsoft.com/office/powerpoint/2010/main" val="99358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5"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304800" y="6298576"/>
            <a:ext cx="17678399" cy="372172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7360" y="614846"/>
            <a:ext cx="1232527" cy="721349"/>
          </a:xfrm>
          <a:prstGeom prst="rect">
            <a:avLst/>
          </a:prstGeom>
        </p:spPr>
      </p:pic>
      <p:sp>
        <p:nvSpPr>
          <p:cNvPr id="5" name="Content Placeholder 2">
            <a:extLst>
              <a:ext uri="{FF2B5EF4-FFF2-40B4-BE49-F238E27FC236}">
                <a16:creationId xmlns:a16="http://schemas.microsoft.com/office/drawing/2014/main" id="{8DAEF9D4-B598-857A-DE84-081276751B72}"/>
              </a:ext>
            </a:extLst>
          </p:cNvPr>
          <p:cNvSpPr txBox="1">
            <a:spLocks/>
          </p:cNvSpPr>
          <p:nvPr/>
        </p:nvSpPr>
        <p:spPr>
          <a:xfrm>
            <a:off x="304800" y="6038706"/>
            <a:ext cx="17830800" cy="398159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CA" sz="3200" kern="0" dirty="0">
              <a:solidFill>
                <a:schemeClr val="bg1">
                  <a:lumMod val="85000"/>
                </a:schemeClr>
              </a:solidFill>
              <a:latin typeface="Barlow Light" panose="00000400000000000000" pitchFamily="2" charset="0"/>
            </a:endParaRPr>
          </a:p>
        </p:txBody>
      </p:sp>
      <p:pic>
        <p:nvPicPr>
          <p:cNvPr id="3" name="Face Recognition">
            <a:hlinkClick r:id="" action="ppaction://media"/>
            <a:extLst>
              <a:ext uri="{FF2B5EF4-FFF2-40B4-BE49-F238E27FC236}">
                <a16:creationId xmlns:a16="http://schemas.microsoft.com/office/drawing/2014/main" id="{763613CC-8A87-F3F6-544E-2097F00A69F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87360" y="1790700"/>
            <a:ext cx="16562440" cy="8295076"/>
          </a:xfrm>
          <a:prstGeom prst="rect">
            <a:avLst/>
          </a:prstGeom>
        </p:spPr>
      </p:pic>
      <p:sp>
        <p:nvSpPr>
          <p:cNvPr id="7" name="object 8">
            <a:extLst>
              <a:ext uri="{FF2B5EF4-FFF2-40B4-BE49-F238E27FC236}">
                <a16:creationId xmlns:a16="http://schemas.microsoft.com/office/drawing/2014/main" id="{CF29A1DC-A9FD-3639-5D20-7CD763A5EAE9}"/>
              </a:ext>
            </a:extLst>
          </p:cNvPr>
          <p:cNvSpPr txBox="1">
            <a:spLocks/>
          </p:cNvSpPr>
          <p:nvPr/>
        </p:nvSpPr>
        <p:spPr>
          <a:xfrm>
            <a:off x="3505200" y="412796"/>
            <a:ext cx="10458448" cy="843821"/>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5400" kern="0" spc="-505" dirty="0">
                <a:solidFill>
                  <a:schemeClr val="bg1"/>
                </a:solidFill>
                <a:latin typeface="Lucida Sans Unicode" panose="020B0602030504020204" pitchFamily="34" charset="0"/>
                <a:cs typeface="Lucida Sans Unicode" panose="020B0602030504020204" pitchFamily="34" charset="0"/>
              </a:rPr>
              <a:t>Face Recognition Demo</a:t>
            </a:r>
          </a:p>
        </p:txBody>
      </p:sp>
    </p:spTree>
    <p:extLst>
      <p:ext uri="{BB962C8B-B14F-4D97-AF65-F5344CB8AC3E}">
        <p14:creationId xmlns:p14="http://schemas.microsoft.com/office/powerpoint/2010/main" val="282660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4" name="object 8">
            <a:extLst>
              <a:ext uri="{FF2B5EF4-FFF2-40B4-BE49-F238E27FC236}">
                <a16:creationId xmlns:a16="http://schemas.microsoft.com/office/drawing/2014/main" id="{7E304DDE-05ED-80F7-91C1-D4C320028010}"/>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Challenges</a:t>
            </a:r>
          </a:p>
        </p:txBody>
      </p:sp>
      <p:sp>
        <p:nvSpPr>
          <p:cNvPr id="5" name="Content Placeholder 2">
            <a:extLst>
              <a:ext uri="{FF2B5EF4-FFF2-40B4-BE49-F238E27FC236}">
                <a16:creationId xmlns:a16="http://schemas.microsoft.com/office/drawing/2014/main" id="{54AC8A2E-3FB6-CCC0-60C0-CADABA57A798}"/>
              </a:ext>
            </a:extLst>
          </p:cNvPr>
          <p:cNvSpPr txBox="1">
            <a:spLocks/>
          </p:cNvSpPr>
          <p:nvPr/>
        </p:nvSpPr>
        <p:spPr>
          <a:xfrm>
            <a:off x="1202420" y="2479358"/>
            <a:ext cx="16001991" cy="7016468"/>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manual collection of data from official websites of colleges and universities was time consuming as they had many programs of different credentials. </a:t>
            </a:r>
          </a:p>
          <a:p>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One of the critical challenges in building AI and ML models for the university application process is the availability and quality of data. Due to high volume of courses and programs available in the manual data entry was required. </a:t>
            </a:r>
          </a:p>
          <a:p>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Team is constantly working on improving Google's voice-to-text API  it is not always accurate. The accuracy of the transcription can be affected by various factors such as background noise, accents, and speech patterns.</a:t>
            </a:r>
          </a:p>
          <a:p>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spTree>
    <p:extLst>
      <p:ext uri="{BB962C8B-B14F-4D97-AF65-F5344CB8AC3E}">
        <p14:creationId xmlns:p14="http://schemas.microsoft.com/office/powerpoint/2010/main" val="2055113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4" name="object 8">
            <a:extLst>
              <a:ext uri="{FF2B5EF4-FFF2-40B4-BE49-F238E27FC236}">
                <a16:creationId xmlns:a16="http://schemas.microsoft.com/office/drawing/2014/main" id="{7E304DDE-05ED-80F7-91C1-D4C320028010}"/>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Challenges</a:t>
            </a:r>
          </a:p>
        </p:txBody>
      </p:sp>
      <p:sp>
        <p:nvSpPr>
          <p:cNvPr id="5" name="Content Placeholder 2">
            <a:extLst>
              <a:ext uri="{FF2B5EF4-FFF2-40B4-BE49-F238E27FC236}">
                <a16:creationId xmlns:a16="http://schemas.microsoft.com/office/drawing/2014/main" id="{54AC8A2E-3FB6-CCC0-60C0-CADABA57A798}"/>
              </a:ext>
            </a:extLst>
          </p:cNvPr>
          <p:cNvSpPr txBox="1">
            <a:spLocks/>
          </p:cNvSpPr>
          <p:nvPr/>
        </p:nvSpPr>
        <p:spPr>
          <a:xfrm>
            <a:off x="1097876" y="2202534"/>
            <a:ext cx="16171180" cy="731234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Voice Recognition Accuracy: Voice recognition technology can also be challenging, especially when dealing with accents, dialects, and background noise. Dealing with different microphone compatibility was another challenge that was faced. The system will need to be trained on a diverse set of voices to ensure accuracy and prevent bias.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Face Detection Accuracy: Face detection technology also faced challenges, especially when dealing with low-quality images, lighting conditions and facial expressions that can be misinterpreted. Ensuring that the models are trained on diverse datasets that represent the variability in facial appearances can be critical.</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lgn="l">
              <a:buFont typeface="Arial" panose="020B0604020202020204" pitchFamily="34" charset="0"/>
              <a:buChar char="•"/>
            </a:pPr>
            <a:r>
              <a:rPr lang="en-US" sz="3200" dirty="0">
                <a:solidFill>
                  <a:schemeClr val="bg1">
                    <a:lumMod val="85000"/>
                  </a:schemeClr>
                </a:solidFill>
                <a:latin typeface="Barlow Light" panose="00000400000000000000" pitchFamily="2" charset="0"/>
              </a:rPr>
              <a:t>Integration and Compatibility: Integrating both the above-mentioned modules in a single application was another challenge as the combined unit testing was required. Combining this combined module with OCR was another challenge that was faced by the team.</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spTree>
    <p:extLst>
      <p:ext uri="{BB962C8B-B14F-4D97-AF65-F5344CB8AC3E}">
        <p14:creationId xmlns:p14="http://schemas.microsoft.com/office/powerpoint/2010/main" val="800551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60875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proposed solution will automate the student application assessment process for colleges and universities and make the application process easier and accurate for students.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It can speed up and simplify the review of applications, minimize manual work, and perhaps improve the fairness and accuracy of candidate selection.</a:t>
            </a:r>
          </a:p>
          <a:p>
            <a:endParaRPr lang="en-US" sz="3200" kern="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Scalability, flexibility, and simplicity of integration with current systems may all be achieved by using cloud-based API solutions.</a:t>
            </a: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The cloud-based solution provided as an API will make it easy for colleges and universities to integrate the tool into their existing systems.</a:t>
            </a: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4" name="object 8">
            <a:extLst>
              <a:ext uri="{FF2B5EF4-FFF2-40B4-BE49-F238E27FC236}">
                <a16:creationId xmlns:a16="http://schemas.microsoft.com/office/drawing/2014/main" id="{7E304DDE-05ED-80F7-91C1-D4C320028010}"/>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Conclusion</a:t>
            </a:r>
          </a:p>
        </p:txBody>
      </p:sp>
    </p:spTree>
    <p:extLst>
      <p:ext uri="{BB962C8B-B14F-4D97-AF65-F5344CB8AC3E}">
        <p14:creationId xmlns:p14="http://schemas.microsoft.com/office/powerpoint/2010/main" val="1803732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FB45A6D-557C-B557-1EAD-D1347D915570}"/>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lgn="ctr" defTabSz="844550">
              <a:lnSpc>
                <a:spcPct val="90000"/>
              </a:lnSpc>
              <a:spcBef>
                <a:spcPct val="0"/>
              </a:spcBef>
              <a:spcAft>
                <a:spcPct val="35000"/>
              </a:spcAft>
              <a:buNone/>
            </a:pPr>
            <a:r>
              <a:rPr lang="en-US" sz="3200" kern="1200" dirty="0">
                <a:solidFill>
                  <a:schemeClr val="bg1"/>
                </a:solidFill>
                <a:hlinkClick r:id="rId2">
                  <a:extLst>
                    <a:ext uri="{A12FA001-AC4F-418D-AE19-62706E023703}">
                      <ahyp:hlinkClr xmlns:ahyp="http://schemas.microsoft.com/office/drawing/2018/hyperlinkcolor" val="tx"/>
                    </a:ext>
                  </a:extLst>
                </a:hlinkClick>
              </a:rPr>
              <a:t>https://aisel.aisnet.org/cgi/viewcontent.cgi?article=1011&amp;context=iceb2018</a:t>
            </a:r>
            <a:endParaRPr lang="en-US" sz="3200" kern="1200" dirty="0">
              <a:solidFill>
                <a:schemeClr val="bg1"/>
              </a:solidFill>
            </a:endParaRPr>
          </a:p>
          <a:p>
            <a:pPr marL="0" lvl="0" indent="0" algn="ctr" defTabSz="844550">
              <a:lnSpc>
                <a:spcPct val="90000"/>
              </a:lnSpc>
              <a:spcBef>
                <a:spcPct val="0"/>
              </a:spcBef>
              <a:spcAft>
                <a:spcPct val="35000"/>
              </a:spcAft>
              <a:buNone/>
            </a:pPr>
            <a:r>
              <a:rPr lang="en-US" sz="3200" kern="1200" dirty="0">
                <a:solidFill>
                  <a:schemeClr val="bg1"/>
                </a:solidFill>
                <a:hlinkClick r:id="rId3">
                  <a:extLst>
                    <a:ext uri="{A12FA001-AC4F-418D-AE19-62706E023703}">
                      <ahyp:hlinkClr xmlns:ahyp="http://schemas.microsoft.com/office/drawing/2018/hyperlinkcolor" val="tx"/>
                    </a:ext>
                  </a:extLst>
                </a:hlinkClick>
              </a:rPr>
              <a:t>https://ieeexplore.ieee.org/document/9994112</a:t>
            </a:r>
            <a:endParaRPr lang="en-US" sz="3200" dirty="0">
              <a:solidFill>
                <a:schemeClr val="bg1"/>
              </a:solidFill>
            </a:endParaRPr>
          </a:p>
          <a:p>
            <a:pPr marL="0" lvl="0" indent="0" algn="ctr" defTabSz="844550">
              <a:lnSpc>
                <a:spcPct val="90000"/>
              </a:lnSpc>
              <a:spcBef>
                <a:spcPct val="0"/>
              </a:spcBef>
              <a:spcAft>
                <a:spcPct val="35000"/>
              </a:spcAft>
              <a:buNone/>
            </a:pPr>
            <a:r>
              <a:rPr lang="en-US" sz="3200" kern="1200" dirty="0">
                <a:solidFill>
                  <a:schemeClr val="bg1"/>
                </a:solidFill>
                <a:hlinkClick r:id="rId4">
                  <a:extLst>
                    <a:ext uri="{A12FA001-AC4F-418D-AE19-62706E023703}">
                      <ahyp:hlinkClr xmlns:ahyp="http://schemas.microsoft.com/office/drawing/2018/hyperlinkcolor" val="tx"/>
                    </a:ext>
                  </a:extLst>
                </a:hlinkClick>
              </a:rPr>
              <a:t>https://www.sciencedirect.com/science/article/abs/pii/S1053482222000079</a:t>
            </a:r>
            <a:endParaRPr lang="en-US" sz="3200" kern="1200" dirty="0">
              <a:solidFill>
                <a:schemeClr val="bg1"/>
              </a:solidFill>
            </a:endParaRPr>
          </a:p>
          <a:p>
            <a:pPr marL="0" lvl="0" indent="0" algn="ctr" defTabSz="844550">
              <a:lnSpc>
                <a:spcPct val="90000"/>
              </a:lnSpc>
              <a:spcBef>
                <a:spcPct val="0"/>
              </a:spcBef>
              <a:spcAft>
                <a:spcPct val="35000"/>
              </a:spcAft>
              <a:buNone/>
            </a:pPr>
            <a:r>
              <a:rPr lang="en-US" sz="3200" kern="1200" dirty="0">
                <a:solidFill>
                  <a:schemeClr val="bg1"/>
                </a:solidFill>
                <a:hlinkClick r:id="rId5">
                  <a:extLst>
                    <a:ext uri="{A12FA001-AC4F-418D-AE19-62706E023703}">
                      <ahyp:hlinkClr xmlns:ahyp="http://schemas.microsoft.com/office/drawing/2018/hyperlinkcolor" val="tx"/>
                    </a:ext>
                  </a:extLst>
                </a:hlinkClick>
              </a:rPr>
              <a:t>https://www.analyticsvidhya.com/blog/2021/07/face-key-point-recognition-using-cnn/</a:t>
            </a:r>
            <a:endParaRPr lang="en-US" sz="3200" dirty="0">
              <a:solidFill>
                <a:schemeClr val="bg1"/>
              </a:solidFill>
            </a:endParaRPr>
          </a:p>
          <a:p>
            <a:pPr marL="0" lvl="0" indent="0" algn="ctr" defTabSz="844550">
              <a:lnSpc>
                <a:spcPct val="90000"/>
              </a:lnSpc>
              <a:spcBef>
                <a:spcPct val="0"/>
              </a:spcBef>
              <a:spcAft>
                <a:spcPct val="35000"/>
              </a:spcAft>
              <a:buNone/>
            </a:pPr>
            <a:r>
              <a:rPr lang="en-US" sz="3200" kern="1200" dirty="0">
                <a:solidFill>
                  <a:schemeClr val="bg1"/>
                </a:solidFill>
                <a:hlinkClick r:id="rId6">
                  <a:extLst>
                    <a:ext uri="{A12FA001-AC4F-418D-AE19-62706E023703}">
                      <ahyp:hlinkClr xmlns:ahyp="http://schemas.microsoft.com/office/drawing/2018/hyperlinkcolor" val="tx"/>
                    </a:ext>
                  </a:extLst>
                </a:hlinkClick>
              </a:rPr>
              <a:t>https://keras.io/guides/keras_cv/custom_image_augmentations/</a:t>
            </a:r>
            <a:endParaRPr lang="en-US" sz="3200" kern="1200" dirty="0">
              <a:solidFill>
                <a:schemeClr val="bg1"/>
              </a:solidFill>
            </a:endParaRPr>
          </a:p>
          <a:p>
            <a:pPr marL="0" lvl="0" indent="0" algn="ctr" defTabSz="844550">
              <a:lnSpc>
                <a:spcPct val="90000"/>
              </a:lnSpc>
              <a:spcBef>
                <a:spcPct val="0"/>
              </a:spcBef>
              <a:spcAft>
                <a:spcPct val="35000"/>
              </a:spcAft>
              <a:buNone/>
            </a:pPr>
            <a:endParaRPr lang="en-US" sz="3200" kern="1200" dirty="0">
              <a:solidFill>
                <a:schemeClr val="accent6">
                  <a:lumMod val="20000"/>
                  <a:lumOff val="80000"/>
                </a:schemeClr>
              </a:solidFill>
            </a:endParaRPr>
          </a:p>
        </p:txBody>
      </p:sp>
      <p:sp>
        <p:nvSpPr>
          <p:cNvPr id="4" name="object 8">
            <a:extLst>
              <a:ext uri="{FF2B5EF4-FFF2-40B4-BE49-F238E27FC236}">
                <a16:creationId xmlns:a16="http://schemas.microsoft.com/office/drawing/2014/main" id="{75159E65-8D78-B171-BF61-41975A87B5DF}"/>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References</a:t>
            </a:r>
          </a:p>
        </p:txBody>
      </p:sp>
    </p:spTree>
    <p:extLst>
      <p:ext uri="{BB962C8B-B14F-4D97-AF65-F5344CB8AC3E}">
        <p14:creationId xmlns:p14="http://schemas.microsoft.com/office/powerpoint/2010/main" val="96606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7" name="object 7"/>
          <p:cNvPicPr/>
          <p:nvPr/>
        </p:nvPicPr>
        <p:blipFill>
          <a:blip r:embed="rId3" cstate="print"/>
          <a:stretch>
            <a:fillRect/>
          </a:stretch>
        </p:blipFill>
        <p:spPr>
          <a:xfrm>
            <a:off x="10932549" y="0"/>
            <a:ext cx="7355451" cy="8198593"/>
          </a:xfrm>
          <a:prstGeom prst="rect">
            <a:avLst/>
          </a:prstGeom>
        </p:spPr>
      </p:pic>
      <p:sp>
        <p:nvSpPr>
          <p:cNvPr id="3" name="Title 1">
            <a:extLst>
              <a:ext uri="{FF2B5EF4-FFF2-40B4-BE49-F238E27FC236}">
                <a16:creationId xmlns:a16="http://schemas.microsoft.com/office/drawing/2014/main" id="{0CF523C2-C225-C6C0-A109-A9434B916B2C}"/>
              </a:ext>
            </a:extLst>
          </p:cNvPr>
          <p:cNvSpPr>
            <a:spLocks noGrp="1"/>
          </p:cNvSpPr>
          <p:nvPr>
            <p:ph type="title"/>
          </p:nvPr>
        </p:nvSpPr>
        <p:spPr>
          <a:xfrm>
            <a:off x="4648200" y="3467100"/>
            <a:ext cx="7482551" cy="2954655"/>
          </a:xfrm>
        </p:spPr>
        <p:txBody>
          <a:bodyPr/>
          <a:lstStyle/>
          <a:p>
            <a:pPr algn="ctr"/>
            <a:r>
              <a:rPr lang="en-IN" sz="9600" dirty="0">
                <a:latin typeface="Barlow" panose="00000500000000000000" pitchFamily="2" charset="0"/>
              </a:rPr>
              <a:t>THANK </a:t>
            </a:r>
            <a:br>
              <a:rPr lang="en-IN" sz="9600" dirty="0">
                <a:latin typeface="Barlow" panose="00000500000000000000" pitchFamily="2" charset="0"/>
              </a:rPr>
            </a:br>
            <a:r>
              <a:rPr lang="en-IN" sz="9600" dirty="0">
                <a:latin typeface="Barlow" panose="00000500000000000000" pitchFamily="2" charset="0"/>
              </a:rPr>
              <a:t>YOU!</a:t>
            </a:r>
          </a:p>
        </p:txBody>
      </p:sp>
    </p:spTree>
    <p:extLst>
      <p:ext uri="{BB962C8B-B14F-4D97-AF65-F5344CB8AC3E}">
        <p14:creationId xmlns:p14="http://schemas.microsoft.com/office/powerpoint/2010/main" val="162834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143004" y="2247900"/>
            <a:ext cx="16001991" cy="64234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ea typeface="Arial" panose="020B0604020202020204" pitchFamily="34" charset="0"/>
              </a:rPr>
              <a:t>Application process is a steppingstone in education journey of every student. However, it is a complex and time-consuming task for universities and colleges. Automation has the potential to revolutionize the way universities and colleges handle the process.</a:t>
            </a: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ea typeface="Arial" panose="020B0604020202020204" pitchFamily="34" charset="0"/>
              </a:rPr>
              <a:t>Traditional process involves evaluating thousands of applications , requires a lot of manual work and can take weeks, if not months to complete. Moreover, it is prone to human errors and biases, leading to an unfair and inconsistent evaluation of applicants.</a:t>
            </a: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r>
              <a:rPr lang="en-CA" sz="3200" kern="0" dirty="0">
                <a:solidFill>
                  <a:schemeClr val="bg1">
                    <a:lumMod val="85000"/>
                  </a:schemeClr>
                </a:solidFill>
                <a:latin typeface="Barlow Light" panose="00000400000000000000" pitchFamily="2" charset="0"/>
              </a:rPr>
              <a:t>This is where automation comes into play. By automating the application admission process , colleges and universities can streamline the entire process effectively and can further reduce the time and effort required. </a:t>
            </a:r>
          </a:p>
        </p:txBody>
      </p:sp>
      <p:pic>
        <p:nvPicPr>
          <p:cNvPr id="2" name="Picture 6">
            <a:extLst>
              <a:ext uri="{FF2B5EF4-FFF2-40B4-BE49-F238E27FC236}">
                <a16:creationId xmlns:a16="http://schemas.microsoft.com/office/drawing/2014/main" id="{A517093C-6034-3C13-B731-EAA6680561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Tree>
    <p:extLst>
      <p:ext uri="{BB962C8B-B14F-4D97-AF65-F5344CB8AC3E}">
        <p14:creationId xmlns:p14="http://schemas.microsoft.com/office/powerpoint/2010/main" val="2090871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ea typeface="Arial" panose="020B0604020202020204" pitchFamily="34" charset="0"/>
              </a:rPr>
              <a:t>To create an AI and ML-based system that can automate the university application process, including challenges like gathering and processing applicant information, producing individualized recommendations for colleges and programs, and managing communication with applicants and universities.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OCR, voice recognition, and face detection technologies will be used to achieve this goal.</a:t>
            </a: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The software will extract data from marksheets using OCR, set up automated interviews, and suggest the best-fit candidates for individual programs using face detection and voice recognition technologies. The solution will be cloud-based and provided as an API that can be integrated into colleges and universities’ systems. </a:t>
            </a: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439E7D33-3AB8-E246-72EC-B39814E875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586271"/>
            <a:ext cx="1232527" cy="721349"/>
          </a:xfrm>
          <a:prstGeom prst="rect">
            <a:avLst/>
          </a:prstGeom>
        </p:spPr>
      </p:pic>
      <p:sp>
        <p:nvSpPr>
          <p:cNvPr id="3" name="object 8">
            <a:extLst>
              <a:ext uri="{FF2B5EF4-FFF2-40B4-BE49-F238E27FC236}">
                <a16:creationId xmlns:a16="http://schemas.microsoft.com/office/drawing/2014/main" id="{EB790C37-F6D6-E7CD-844D-7835EB4491DB}"/>
              </a:ext>
            </a:extLst>
          </p:cNvPr>
          <p:cNvSpPr txBox="1">
            <a:spLocks/>
          </p:cNvSpPr>
          <p:nvPr/>
        </p:nvSpPr>
        <p:spPr>
          <a:xfrm>
            <a:off x="3855360" y="791174"/>
            <a:ext cx="10389278" cy="1080489"/>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CA" sz="7000" spc="-505" dirty="0">
                <a:solidFill>
                  <a:schemeClr val="bg1"/>
                </a:solidFill>
                <a:latin typeface="Lucida Sans Unicode" panose="020B0602030504020204" pitchFamily="34" charset="0"/>
                <a:cs typeface="Lucida Sans Unicode" panose="020B0602030504020204" pitchFamily="34" charset="0"/>
              </a:rPr>
              <a:t>Problem Statement</a:t>
            </a:r>
            <a:endParaRPr lang="en-US" sz="7000" kern="0" spc="-505"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80563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Universities are increasingly struggling to handle the admission process effectively due to the advancement of technology and rise in student enrolment.</a:t>
            </a:r>
          </a:p>
          <a:p>
            <a:pPr marL="457200" indent="-457200">
              <a:buFont typeface="Arial" panose="020B0604020202020204" pitchFamily="34" charset="0"/>
              <a:buChar char="•"/>
            </a:pPr>
            <a:endParaRPr lang="en-CA"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This is where machine learning (ML) and artificial intelligence (AI) may be used to automate the admissions process and make it more effective and can help in a well-informed data driven decision making.</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team worked in collaboration with Edmission Inc.</a:t>
            </a: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439E7D33-3AB8-E246-72EC-B39814E875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5" name="object 8">
            <a:extLst>
              <a:ext uri="{FF2B5EF4-FFF2-40B4-BE49-F238E27FC236}">
                <a16:creationId xmlns:a16="http://schemas.microsoft.com/office/drawing/2014/main" id="{3B72A257-7E58-1A2C-2ED1-B5419B3D0542}"/>
              </a:ext>
            </a:extLst>
          </p:cNvPr>
          <p:cNvSpPr txBox="1">
            <a:spLocks/>
          </p:cNvSpPr>
          <p:nvPr/>
        </p:nvSpPr>
        <p:spPr>
          <a:xfrm>
            <a:off x="3855360" y="791174"/>
            <a:ext cx="10389278" cy="1080489"/>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CA" sz="7000" spc="-505" dirty="0">
                <a:solidFill>
                  <a:schemeClr val="bg1"/>
                </a:solidFill>
                <a:latin typeface="Lucida Sans Unicode" panose="020B0602030504020204" pitchFamily="34" charset="0"/>
                <a:cs typeface="Lucida Sans Unicode" panose="020B0602030504020204" pitchFamily="34" charset="0"/>
              </a:rPr>
              <a:t>Problem Statement</a:t>
            </a:r>
            <a:endParaRPr lang="en-US" sz="7000" kern="0" spc="-505"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04937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143004" y="2052945"/>
            <a:ext cx="16001991" cy="742425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3200" kern="0" dirty="0">
              <a:solidFill>
                <a:schemeClr val="bg1">
                  <a:lumMod val="85000"/>
                </a:schemeClr>
              </a:solidFill>
              <a:latin typeface="Barlow Light" panose="00000400000000000000" pitchFamily="2" charset="0"/>
              <a:ea typeface="Arial" panose="020B0604020202020204" pitchFamily="34" charset="0"/>
            </a:endParaRPr>
          </a:p>
          <a:p>
            <a:r>
              <a:rPr lang="en-US" sz="3200" kern="0" dirty="0">
                <a:solidFill>
                  <a:schemeClr val="bg1">
                    <a:lumMod val="85000"/>
                  </a:schemeClr>
                </a:solidFill>
                <a:latin typeface="Barlow Light" panose="00000400000000000000" pitchFamily="2" charset="0"/>
                <a:ea typeface="Arial" panose="020B0604020202020204" pitchFamily="34" charset="0"/>
              </a:rPr>
              <a:t>The project will benefit multiple stakeholders involved in the admission process.</a:t>
            </a:r>
          </a:p>
          <a:p>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571500" indent="-571500">
              <a:buFont typeface="+mj-lt"/>
              <a:buAutoNum type="romanUcPeriod"/>
            </a:pPr>
            <a:r>
              <a:rPr lang="en-US" sz="3200" kern="0" dirty="0">
                <a:solidFill>
                  <a:schemeClr val="bg1">
                    <a:lumMod val="85000"/>
                  </a:schemeClr>
                </a:solidFill>
                <a:latin typeface="Barlow Light" panose="00000400000000000000" pitchFamily="2" charset="0"/>
                <a:ea typeface="Arial" panose="020B0604020202020204" pitchFamily="34" charset="0"/>
              </a:rPr>
              <a:t>First and foremost, the project will benefit the student applicants, who will experience a faster, more efficient and streamlined admission process. </a:t>
            </a:r>
          </a:p>
          <a:p>
            <a:pPr marL="571500" indent="-571500">
              <a:buFont typeface="+mj-lt"/>
              <a:buAutoNum type="romanUcPeriod"/>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571500" indent="-571500">
              <a:buFont typeface="+mj-lt"/>
              <a:buAutoNum type="romanUcPeriod"/>
            </a:pPr>
            <a:r>
              <a:rPr lang="en-US" sz="3200" kern="0" dirty="0">
                <a:solidFill>
                  <a:schemeClr val="bg1">
                    <a:lumMod val="85000"/>
                  </a:schemeClr>
                </a:solidFill>
                <a:latin typeface="Barlow Light" panose="00000400000000000000" pitchFamily="2" charset="0"/>
                <a:ea typeface="Arial" panose="020B0604020202020204" pitchFamily="34" charset="0"/>
              </a:rPr>
              <a:t>Secondly, it will also benefit the administrative staff of colleges and universities for they will enjoy reduced administrative burden and improved accuracy in the decision-making process.</a:t>
            </a:r>
          </a:p>
          <a:p>
            <a:pPr marL="571500" indent="-571500">
              <a:buFont typeface="+mj-lt"/>
              <a:buAutoNum type="romanUcPeriod"/>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571500" indent="-571500">
              <a:buFont typeface="+mj-lt"/>
              <a:buAutoNum type="romanUcPeriod"/>
            </a:pPr>
            <a:r>
              <a:rPr lang="en-US" sz="3200" kern="0" dirty="0">
                <a:solidFill>
                  <a:schemeClr val="bg1">
                    <a:lumMod val="85000"/>
                  </a:schemeClr>
                </a:solidFill>
                <a:latin typeface="Barlow Light" panose="00000400000000000000" pitchFamily="2" charset="0"/>
                <a:ea typeface="Arial" panose="020B0604020202020204" pitchFamily="34" charset="0"/>
              </a:rPr>
              <a:t>Finally, the project will benefit the colleges and universities, enhancing its reputation and competitiveness by providing a modern, streamlined and efficient admission process. This can lead to an increased student enrollments, improved retention rates, and ultimately increasing revenue. </a:t>
            </a: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517093C-6034-3C13-B731-EAA6680561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3" name="object 8">
            <a:extLst>
              <a:ext uri="{FF2B5EF4-FFF2-40B4-BE49-F238E27FC236}">
                <a16:creationId xmlns:a16="http://schemas.microsoft.com/office/drawing/2014/main" id="{F1E9BE57-1CEC-AFE1-2CC0-1A384DDC5989}"/>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Why ?</a:t>
            </a:r>
          </a:p>
        </p:txBody>
      </p:sp>
    </p:spTree>
    <p:extLst>
      <p:ext uri="{BB962C8B-B14F-4D97-AF65-F5344CB8AC3E}">
        <p14:creationId xmlns:p14="http://schemas.microsoft.com/office/powerpoint/2010/main" val="37662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69970"/>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143004" y="2052945"/>
            <a:ext cx="16001991" cy="742425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ndParaRPr>
          </a:p>
          <a:p>
            <a:endParaRPr lang="en-US" sz="3200" kern="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rPr>
              <a:t>Web scraping, also known as web data extraction, is the process of automatically gathering and extracting data from websites. This is done by using software tools to access and download information from web pages, which can then be transformed into a usable format for analysis. Web scraping is commonly used for a variety of applications, including market research, competitor analysis, content aggregation, and price monitoring. However, it is important to note that not all web scraping is legal, as some websites prohibit or restrict access to their data. Therefore, it is essential to follow ethical and legal guidelines when engaging in web scraping activities.</a:t>
            </a: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517093C-6034-3C13-B731-EAA6680561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3" name="object 8">
            <a:extLst>
              <a:ext uri="{FF2B5EF4-FFF2-40B4-BE49-F238E27FC236}">
                <a16:creationId xmlns:a16="http://schemas.microsoft.com/office/drawing/2014/main" id="{F1E9BE57-1CEC-AFE1-2CC0-1A384DDC5989}"/>
              </a:ext>
            </a:extLst>
          </p:cNvPr>
          <p:cNvSpPr txBox="1">
            <a:spLocks/>
          </p:cNvSpPr>
          <p:nvPr/>
        </p:nvSpPr>
        <p:spPr>
          <a:xfrm>
            <a:off x="3124200"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US" sz="7000" kern="0" spc="-505" dirty="0">
                <a:solidFill>
                  <a:schemeClr val="bg1"/>
                </a:solidFill>
                <a:latin typeface="Lucida Sans Unicode" panose="020B0602030504020204" pitchFamily="34" charset="0"/>
                <a:cs typeface="Lucida Sans Unicode" panose="020B0602030504020204" pitchFamily="34" charset="0"/>
              </a:rPr>
              <a:t>Data Collection </a:t>
            </a:r>
          </a:p>
        </p:txBody>
      </p:sp>
    </p:spTree>
    <p:extLst>
      <p:ext uri="{BB962C8B-B14F-4D97-AF65-F5344CB8AC3E}">
        <p14:creationId xmlns:p14="http://schemas.microsoft.com/office/powerpoint/2010/main" val="22604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72905"/>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The data collected for Ten universities and colleges contains information required for university application process. Data was collected manually from official websites of the colleges and universities.</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Data collected has following variables like  ID, Program Level, Program Name, School Name, Location, Tuition Fees, Application Fees, University Page </a:t>
            </a:r>
            <a:r>
              <a:rPr lang="en-US" sz="3200" dirty="0" err="1">
                <a:solidFill>
                  <a:schemeClr val="bg1">
                    <a:lumMod val="85000"/>
                  </a:schemeClr>
                </a:solidFill>
                <a:latin typeface="Barlow Light" panose="00000400000000000000" pitchFamily="2" charset="0"/>
              </a:rPr>
              <a:t>url</a:t>
            </a:r>
            <a:r>
              <a:rPr lang="en-US" sz="3200" dirty="0">
                <a:solidFill>
                  <a:schemeClr val="bg1">
                    <a:lumMod val="85000"/>
                  </a:schemeClr>
                </a:solidFill>
                <a:latin typeface="Barlow Light" panose="00000400000000000000" pitchFamily="2" charset="0"/>
              </a:rPr>
              <a:t>.</a:t>
            </a:r>
          </a:p>
          <a:p>
            <a:pPr marL="457200" indent="-457200">
              <a:buFont typeface="Arial" panose="020B0604020202020204" pitchFamily="34" charset="0"/>
              <a:buChar char="•"/>
            </a:pPr>
            <a:endParaRPr lang="en-US" sz="3200" dirty="0">
              <a:solidFill>
                <a:schemeClr val="bg1">
                  <a:lumMod val="85000"/>
                </a:schemeClr>
              </a:solidFill>
              <a:latin typeface="Barlow Light" panose="00000400000000000000" pitchFamily="2" charset="0"/>
            </a:endParaRPr>
          </a:p>
          <a:p>
            <a:pPr marL="457200" indent="-457200">
              <a:buFont typeface="Arial" panose="020B0604020202020204" pitchFamily="34" charset="0"/>
              <a:buChar char="•"/>
            </a:pPr>
            <a:r>
              <a:rPr lang="en-US" sz="3200" dirty="0">
                <a:solidFill>
                  <a:schemeClr val="bg1">
                    <a:lumMod val="85000"/>
                  </a:schemeClr>
                </a:solidFill>
                <a:latin typeface="Barlow Light" panose="00000400000000000000" pitchFamily="2" charset="0"/>
              </a:rPr>
              <a:t>Data was collected for colleges and universities like Conestoga College, Ontario-tech University, Yorkville University, Sault College. Program level was further subcategorized as graduate, diploma, masters etc.. The data was collected for international students.</a:t>
            </a: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3" name="object 8">
            <a:extLst>
              <a:ext uri="{FF2B5EF4-FFF2-40B4-BE49-F238E27FC236}">
                <a16:creationId xmlns:a16="http://schemas.microsoft.com/office/drawing/2014/main" id="{5BE59887-FD95-EF33-5307-0D421A2754C8}"/>
              </a:ext>
            </a:extLst>
          </p:cNvPr>
          <p:cNvSpPr txBox="1">
            <a:spLocks/>
          </p:cNvSpPr>
          <p:nvPr/>
        </p:nvSpPr>
        <p:spPr>
          <a:xfrm>
            <a:off x="3914776"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CA" sz="7000" spc="-505" dirty="0">
                <a:solidFill>
                  <a:schemeClr val="bg1"/>
                </a:solidFill>
                <a:latin typeface="Lucida Sans Unicode" panose="020B0602030504020204" pitchFamily="34" charset="0"/>
                <a:cs typeface="Lucida Sans Unicode" panose="020B0602030504020204" pitchFamily="34" charset="0"/>
              </a:rPr>
              <a:t>Dataset Information</a:t>
            </a:r>
            <a:endParaRPr lang="en-US" sz="7000" kern="0" spc="-505"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366937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2954167" y="-69970"/>
            <a:ext cx="5333833" cy="4007707"/>
          </a:xfrm>
          <a:prstGeom prst="rect">
            <a:avLst/>
          </a:prstGeom>
        </p:spPr>
      </p:pic>
      <p:sp>
        <p:nvSpPr>
          <p:cNvPr id="18" name="Content Placeholder 2">
            <a:extLst>
              <a:ext uri="{FF2B5EF4-FFF2-40B4-BE49-F238E27FC236}">
                <a16:creationId xmlns:a16="http://schemas.microsoft.com/office/drawing/2014/main" id="{903BFE8F-2929-FC25-18CF-03DDD0AABCF7}"/>
              </a:ext>
            </a:extLst>
          </p:cNvPr>
          <p:cNvSpPr txBox="1">
            <a:spLocks/>
          </p:cNvSpPr>
          <p:nvPr/>
        </p:nvSpPr>
        <p:spPr>
          <a:xfrm>
            <a:off x="1083589" y="3063404"/>
            <a:ext cx="16001991" cy="603234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US"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r>
              <a:rPr lang="en-US" sz="3200" kern="0" dirty="0">
                <a:solidFill>
                  <a:schemeClr val="bg1">
                    <a:lumMod val="85000"/>
                  </a:schemeClr>
                </a:solidFill>
                <a:latin typeface="Barlow Light" panose="00000400000000000000" pitchFamily="2" charset="0"/>
                <a:ea typeface="Arial" panose="020B0604020202020204" pitchFamily="34" charset="0"/>
              </a:rPr>
              <a:t>The information collected is believed to be highly accurate, complete, and comprehensive as it was sourced directly from the institution’s official websites.</a:t>
            </a: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a typeface="Arial" panose="020B0604020202020204" pitchFamily="34" charset="0"/>
            </a:endParaRPr>
          </a:p>
          <a:p>
            <a:pPr marL="457200" indent="-457200">
              <a:buFont typeface="Arial" panose="020B0604020202020204" pitchFamily="34" charset="0"/>
              <a:buChar char="•"/>
            </a:pPr>
            <a:endParaRPr lang="en-CA" sz="3200" kern="0" dirty="0">
              <a:solidFill>
                <a:schemeClr val="bg1">
                  <a:lumMod val="85000"/>
                </a:schemeClr>
              </a:solidFill>
              <a:latin typeface="Barlow Light" panose="00000400000000000000" pitchFamily="2" charset="0"/>
            </a:endParaRPr>
          </a:p>
        </p:txBody>
      </p:sp>
      <p:pic>
        <p:nvPicPr>
          <p:cNvPr id="2" name="Picture 6">
            <a:extLst>
              <a:ext uri="{FF2B5EF4-FFF2-40B4-BE49-F238E27FC236}">
                <a16:creationId xmlns:a16="http://schemas.microsoft.com/office/drawing/2014/main" id="{A830702B-C141-1871-D5F9-E4DF8CE0CF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360" y="614846"/>
            <a:ext cx="1232527" cy="721349"/>
          </a:xfrm>
          <a:prstGeom prst="rect">
            <a:avLst/>
          </a:prstGeom>
        </p:spPr>
      </p:pic>
      <p:sp>
        <p:nvSpPr>
          <p:cNvPr id="3" name="object 8">
            <a:extLst>
              <a:ext uri="{FF2B5EF4-FFF2-40B4-BE49-F238E27FC236}">
                <a16:creationId xmlns:a16="http://schemas.microsoft.com/office/drawing/2014/main" id="{5BE59887-FD95-EF33-5307-0D421A2754C8}"/>
              </a:ext>
            </a:extLst>
          </p:cNvPr>
          <p:cNvSpPr txBox="1">
            <a:spLocks/>
          </p:cNvSpPr>
          <p:nvPr/>
        </p:nvSpPr>
        <p:spPr>
          <a:xfrm>
            <a:off x="3914776" y="791174"/>
            <a:ext cx="10458448" cy="1090042"/>
          </a:xfrm>
          <a:prstGeom prst="rect">
            <a:avLst/>
          </a:prstGeom>
        </p:spPr>
        <p:txBody>
          <a:bodyPr vert="horz" wrap="square" lIns="0" tIns="12700" rIns="0" bIns="0" rtlCol="0">
            <a:spAutoFit/>
          </a:bodyPr>
          <a:lstStyle>
            <a:lvl1pPr>
              <a:defRPr>
                <a:latin typeface="+mj-lt"/>
                <a:ea typeface="+mj-ea"/>
                <a:cs typeface="+mj-cs"/>
              </a:defRPr>
            </a:lvl1pPr>
          </a:lstStyle>
          <a:p>
            <a:pPr marL="12700" marR="5080" algn="ctr">
              <a:spcBef>
                <a:spcPts val="100"/>
              </a:spcBef>
            </a:pPr>
            <a:r>
              <a:rPr lang="en-CA" sz="7000" spc="-505" dirty="0">
                <a:solidFill>
                  <a:schemeClr val="bg1"/>
                </a:solidFill>
                <a:latin typeface="Lucida Sans Unicode" panose="020B0602030504020204" pitchFamily="34" charset="0"/>
                <a:cs typeface="Lucida Sans Unicode" panose="020B0602030504020204" pitchFamily="34" charset="0"/>
              </a:rPr>
              <a:t>Dataset Information</a:t>
            </a:r>
            <a:endParaRPr lang="en-US" sz="7000" kern="0" spc="-505"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89606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831</TotalTime>
  <Words>1467</Words>
  <Application>Microsoft Office PowerPoint</Application>
  <PresentationFormat>Custom</PresentationFormat>
  <Paragraphs>145</Paragraphs>
  <Slides>25</Slides>
  <Notes>2</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Barlow</vt:lpstr>
      <vt:lpstr>Barlow </vt:lpstr>
      <vt:lpstr>Barlow Light</vt:lpstr>
      <vt:lpstr>Calibri</vt:lpstr>
      <vt:lpstr>Canva Sans</vt:lpstr>
      <vt:lpstr>Canva Sans Bold</vt:lpstr>
      <vt:lpstr>Lucida Sans Unicode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Voice Recognition Technology and  Its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niren patel</dc:creator>
  <cp:keywords>DAFgCtAZ_Vw,BAFgCrDW1lM</cp:keywords>
  <cp:lastModifiedBy>Shashank Tripathi</cp:lastModifiedBy>
  <cp:revision>27</cp:revision>
  <dcterms:created xsi:type="dcterms:W3CDTF">2023-04-14T02:54:05Z</dcterms:created>
  <dcterms:modified xsi:type="dcterms:W3CDTF">2023-04-24T06:57:38Z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2023-04-14T00:00:00Z</vt:filetime>
  </property>
  <property fmtid="{D5CDD505-2E9C-101B-9397-08002B2CF9AE}" pid="3" name="Creator">
    <vt:lpwstr>Canva</vt:lpwstr>
  </property>
  <property fmtid="{D5CDD505-2E9C-101B-9397-08002B2CF9AE}" pid="4" name="LastSaved">
    <vt:filetime>2023-04-14T00:00:00Z</vt:filetime>
  </property>
</Properties>
</file>